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2"/>
  </p:notesMasterIdLst>
  <p:handoutMasterIdLst>
    <p:handoutMasterId r:id="rId23"/>
  </p:handoutMasterIdLst>
  <p:sldIdLst>
    <p:sldId id="258" r:id="rId2"/>
    <p:sldId id="268" r:id="rId3"/>
    <p:sldId id="267" r:id="rId4"/>
    <p:sldId id="272" r:id="rId5"/>
    <p:sldId id="270" r:id="rId6"/>
    <p:sldId id="269" r:id="rId7"/>
    <p:sldId id="273" r:id="rId8"/>
    <p:sldId id="276" r:id="rId9"/>
    <p:sldId id="275" r:id="rId10"/>
    <p:sldId id="281" r:id="rId11"/>
    <p:sldId id="274" r:id="rId12"/>
    <p:sldId id="278" r:id="rId13"/>
    <p:sldId id="277" r:id="rId14"/>
    <p:sldId id="271" r:id="rId15"/>
    <p:sldId id="279" r:id="rId16"/>
    <p:sldId id="280" r:id="rId17"/>
    <p:sldId id="265" r:id="rId18"/>
    <p:sldId id="266" r:id="rId19"/>
    <p:sldId id="282" r:id="rId20"/>
    <p:sldId id="283" r:id="rId21"/>
  </p:sldIdLst>
  <p:sldSz cx="9144000" cy="5143500" type="screen16x9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8">
          <p15:clr>
            <a:srgbClr val="A4A3A4"/>
          </p15:clr>
        </p15:guide>
        <p15:guide id="2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33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700" autoAdjust="0"/>
  </p:normalViewPr>
  <p:slideViewPr>
    <p:cSldViewPr>
      <p:cViewPr varScale="1">
        <p:scale>
          <a:sx n="91" d="100"/>
          <a:sy n="91" d="100"/>
        </p:scale>
        <p:origin x="584" y="56"/>
      </p:cViewPr>
      <p:guideLst>
        <p:guide orient="horz" pos="758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8BDE6-E95A-4C9F-BC67-7D3D95C12803}" type="datetimeFigureOut">
              <a:rPr lang="fi-FI" smtClean="0"/>
              <a:t>13.5.2019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11078-47EE-49FA-B517-D7D231B91E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783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CD293-1F54-4190-8E0F-2AEDB7E18604}" type="datetimeFigureOut">
              <a:rPr lang="fi-FI" smtClean="0"/>
              <a:t>13.5.2019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3" y="739775"/>
            <a:ext cx="65833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871FD-B9DA-474B-A7F1-7AF27E140A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40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092280" y="4299942"/>
            <a:ext cx="194421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733" y="3714554"/>
            <a:ext cx="2310536" cy="66658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68313" y="1851025"/>
            <a:ext cx="8207375" cy="7921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107504" y="4731990"/>
            <a:ext cx="2133600" cy="274637"/>
          </a:xfrm>
        </p:spPr>
        <p:txBody>
          <a:bodyPr/>
          <a:lstStyle/>
          <a:p>
            <a:fld id="{5A7927E0-C0D4-4BEA-92C3-29F80605774F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426" y="4659982"/>
            <a:ext cx="823148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2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cc o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7504" y="4731990"/>
            <a:ext cx="2133600" cy="274637"/>
          </a:xfrm>
        </p:spPr>
        <p:txBody>
          <a:bodyPr/>
          <a:lstStyle/>
          <a:p>
            <a:fld id="{5EE87402-66CF-40B5-9BE1-7F468B82DC26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684" y="77289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04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palsta, cc v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347614"/>
            <a:ext cx="8208144" cy="352759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0436383-AB2D-4739-8F6E-691CC4660DCE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" y="4761947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30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palsta, cc o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347614"/>
            <a:ext cx="8208144" cy="3527599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107504" y="4731990"/>
            <a:ext cx="2133600" cy="274637"/>
          </a:xfrm>
        </p:spPr>
        <p:txBody>
          <a:bodyPr/>
          <a:lstStyle/>
          <a:p>
            <a:fld id="{D0436383-AB2D-4739-8F6E-691CC4660DCE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684" y="77289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43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lkkä otsikko, cc v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1596-B769-4AA7-9964-148E070D6C4F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" y="4761947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7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lkkä otsikko, cc o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7504" y="4731990"/>
            <a:ext cx="2133600" cy="274637"/>
          </a:xfrm>
        </p:spPr>
        <p:txBody>
          <a:bodyPr/>
          <a:lstStyle/>
          <a:p>
            <a:fld id="{48191596-B769-4AA7-9964-148E070D6C4F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684" y="77289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19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palstaa, cc v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347788"/>
            <a:ext cx="3960439" cy="35274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11007" y="1347788"/>
            <a:ext cx="3960439" cy="35274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D6EEEE8-C99A-4FFF-8C83-AC3551FC27AB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" y="4761947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14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palstaa, cc o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347788"/>
            <a:ext cx="3960439" cy="35274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11007" y="1347788"/>
            <a:ext cx="3960439" cy="35274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>
          <a:xfrm>
            <a:off x="107504" y="4731990"/>
            <a:ext cx="2133600" cy="274637"/>
          </a:xfrm>
        </p:spPr>
        <p:txBody>
          <a:bodyPr/>
          <a:lstStyle/>
          <a:p>
            <a:fld id="{CD6EEEE8-C99A-4FFF-8C83-AC3551FC27AB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684" y="77289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25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palsta sekä 2 kuva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340"/>
            <a:ext cx="8218488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5" y="1347788"/>
            <a:ext cx="5832647" cy="35274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itchFamily="34" charset="0"/>
              <a:buChar char="•"/>
              <a:defRPr sz="2400">
                <a:latin typeface="Arial Narrow" pitchFamily="34" charset="0"/>
              </a:defRPr>
            </a:lvl1pPr>
            <a:lvl2pPr marL="742950" indent="-285750">
              <a:buFont typeface="Arial" pitchFamily="34" charset="0"/>
              <a:buChar char="•"/>
              <a:defRPr sz="2000">
                <a:latin typeface="Arial Narrow" pitchFamily="34" charset="0"/>
              </a:defRPr>
            </a:lvl2pPr>
            <a:lvl3pPr marL="11430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3pPr>
            <a:lvl4pPr marL="16002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4pPr>
            <a:lvl5pPr marL="2057400" indent="-228600">
              <a:buFont typeface="Arial" pitchFamily="34" charset="0"/>
              <a:buChar char="•"/>
              <a:defRPr sz="2000">
                <a:latin typeface="Arial Narrow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444208" y="1347787"/>
            <a:ext cx="2448271" cy="16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 Narrow" pitchFamily="34" charset="0"/>
              </a:defRPr>
            </a:lvl1pPr>
          </a:lstStyle>
          <a:p>
            <a:r>
              <a:rPr lang="fi-FI" dirty="0"/>
              <a:t>Lisää kuva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444208" y="3219822"/>
            <a:ext cx="2448271" cy="16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 Narrow" pitchFamily="34" charset="0"/>
              </a:defRPr>
            </a:lvl1pPr>
          </a:lstStyle>
          <a:p>
            <a:r>
              <a:rPr lang="fi-FI" dirty="0"/>
              <a:t>Lisää kuva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63715852-143D-4EF3-A076-AD82F0524FD8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" y="4761947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33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cc v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402-66CF-40B5-9BE1-7F468B82DC26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C293C-F710-4AC8-8293-75FBB182E16E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" y="4761947"/>
            <a:ext cx="613706" cy="21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76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fi-FI" noProof="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0022"/>
            <a:ext cx="9144000" cy="1333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934" y="4441661"/>
            <a:ext cx="1505546" cy="43434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800413" y="4731990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927E0-C0D4-4BEA-92C3-29F80605774F}" type="datetime1">
              <a:rPr lang="fi-FI" smtClean="0"/>
              <a:t>13.5.2019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4731990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006560" y="4731990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C293C-F710-4AC8-8293-75FBB182E16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36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7" r:id="rId3"/>
    <p:sldLayoutId id="2147483673" r:id="rId4"/>
    <p:sldLayoutId id="2147483678" r:id="rId5"/>
    <p:sldLayoutId id="2147483674" r:id="rId6"/>
    <p:sldLayoutId id="2147483679" r:id="rId7"/>
    <p:sldLayoutId id="2147483675" r:id="rId8"/>
    <p:sldLayoutId id="2147483676" r:id="rId9"/>
    <p:sldLayoutId id="2147483680" r:id="rId1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agricolaverkko.fi/lahteille/?s2=&amp;fi=arkistot&amp;fi2=&amp;fi3=" TargetMode="External"/><Relationship Id="rId3" Type="http://schemas.openxmlformats.org/officeDocument/2006/relationships/hyperlink" Target="https://intranet.utu.fi/index/minne-voin-tallentaa-dataa/Sivut/default.aspx" TargetMode="External"/><Relationship Id="rId7" Type="http://schemas.openxmlformats.org/officeDocument/2006/relationships/hyperlink" Target="http://www.yksityisetkeskusarkistot.fi/" TargetMode="External"/><Relationship Id="rId2" Type="http://schemas.openxmlformats.org/officeDocument/2006/relationships/hyperlink" Target="https://utuguides.fi/c.php?g=458215&amp;p=460963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sd.uta.fi/fi/" TargetMode="External"/><Relationship Id="rId5" Type="http://schemas.openxmlformats.org/officeDocument/2006/relationships/hyperlink" Target="https://www.sls.fi/sv" TargetMode="External"/><Relationship Id="rId4" Type="http://schemas.openxmlformats.org/officeDocument/2006/relationships/hyperlink" Target="https://www.finlit.fi/fi/suomalaisen-kirjallisuuden-seura#.XNSex4pS-po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igime.fi/digitaalinen-kulttuuriperintomme/" TargetMode="External"/><Relationship Id="rId3" Type="http://schemas.openxmlformats.org/officeDocument/2006/relationships/hyperlink" Target="https://tietosuoja.fi/etusivu" TargetMode="External"/><Relationship Id="rId7" Type="http://schemas.openxmlformats.org/officeDocument/2006/relationships/hyperlink" Target="https://www.vastuullinentiede.fi/fi" TargetMode="External"/><Relationship Id="rId2" Type="http://schemas.openxmlformats.org/officeDocument/2006/relationships/hyperlink" Target="https://www.fsd.uta.fi/aineistonhallinta/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tranet.utu.fi/index/tietosuoja/Sivut/default.aspx" TargetMode="External"/><Relationship Id="rId5" Type="http://schemas.openxmlformats.org/officeDocument/2006/relationships/hyperlink" Target="https://utuguides.fi/tutkimusdata/etusivu" TargetMode="External"/><Relationship Id="rId10" Type="http://schemas.openxmlformats.org/officeDocument/2006/relationships/hyperlink" Target="https://agricolaverkko.fi/lahteille/" TargetMode="External"/><Relationship Id="rId4" Type="http://schemas.openxmlformats.org/officeDocument/2006/relationships/hyperlink" Target="https://avointiede.fi/fi/datan-avoimuus" TargetMode="External"/><Relationship Id="rId9" Type="http://schemas.openxmlformats.org/officeDocument/2006/relationships/hyperlink" Target="https://www.fairdata.fi/miksi-fairdata/datanhallinnan-muistilist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kisto.fi/" TargetMode="External"/><Relationship Id="rId2" Type="http://schemas.openxmlformats.org/officeDocument/2006/relationships/hyperlink" Target="https://musiikkiarkisto.fi/ka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ournal.fi/tt/article/view/79947/40681" TargetMode="External"/><Relationship Id="rId5" Type="http://schemas.openxmlformats.org/officeDocument/2006/relationships/hyperlink" Target="https://journal.fi/elore/article/view/77216/38473" TargetMode="External"/><Relationship Id="rId4" Type="http://schemas.openxmlformats.org/officeDocument/2006/relationships/hyperlink" Target="https://www.tenk.f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995686"/>
            <a:ext cx="8064896" cy="15121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i-FI" sz="2600" dirty="0"/>
              <a:t>All Eyes on Data – Katse laadulliseen aineistoon </a:t>
            </a:r>
          </a:p>
          <a:p>
            <a:pPr algn="l"/>
            <a:r>
              <a:rPr lang="fi-FI" sz="2600" dirty="0"/>
              <a:t>10.5.2019</a:t>
            </a:r>
          </a:p>
          <a:p>
            <a:pPr algn="l"/>
            <a:r>
              <a:rPr lang="fi-FI" sz="2600" dirty="0"/>
              <a:t>Kirsi Hänninen, </a:t>
            </a:r>
            <a:r>
              <a:rPr lang="fi-FI" sz="2600" dirty="0" err="1"/>
              <a:t>Ph.D</a:t>
            </a:r>
            <a:r>
              <a:rPr lang="fi-FI" sz="2600" dirty="0"/>
              <a:t>.</a:t>
            </a:r>
          </a:p>
          <a:p>
            <a:pPr algn="l"/>
            <a:r>
              <a:rPr lang="fi-FI" sz="2600" dirty="0"/>
              <a:t>Historian, kulttuurin ja taiteiden tutkimuksen arkisto, TY</a:t>
            </a:r>
          </a:p>
          <a:p>
            <a:pPr algn="l"/>
            <a:r>
              <a:rPr lang="fi-FI" sz="2600" dirty="0"/>
              <a:t>Arkistoalan ja asiakirjahallinnan maisteriopinnot, TY </a:t>
            </a:r>
          </a:p>
          <a:p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19256" cy="1368152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Laadullisen aineiston elinkaaren hallinta </a:t>
            </a:r>
          </a:p>
        </p:txBody>
      </p:sp>
    </p:spTree>
    <p:extLst>
      <p:ext uri="{BB962C8B-B14F-4D97-AF65-F5344CB8AC3E}">
        <p14:creationId xmlns:p14="http://schemas.microsoft.com/office/powerpoint/2010/main" val="27996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84481"/>
            <a:ext cx="8218488" cy="857250"/>
          </a:xfrm>
        </p:spPr>
        <p:txBody>
          <a:bodyPr/>
          <a:lstStyle/>
          <a:p>
            <a:r>
              <a:rPr lang="fi-FI" dirty="0"/>
              <a:t>Tutkittavien informointi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545" y="1131590"/>
            <a:ext cx="8208144" cy="3816424"/>
          </a:xfrm>
        </p:spPr>
        <p:txBody>
          <a:bodyPr>
            <a:noAutofit/>
          </a:bodyPr>
          <a:lstStyle/>
          <a:p>
            <a:r>
              <a:rPr lang="fi-FI" sz="1200" dirty="0"/>
              <a:t>Tutkittavia tulee informoida sekä tutkimuksesta että henkilötietojen käsittelystä. Informoinnissa annettavat tiedot:</a:t>
            </a:r>
          </a:p>
          <a:p>
            <a:pPr lvl="0"/>
            <a:r>
              <a:rPr lang="fi-FI" sz="1200" dirty="0"/>
              <a:t>Tutkijan yhteystiedot</a:t>
            </a:r>
          </a:p>
          <a:p>
            <a:pPr lvl="0"/>
            <a:r>
              <a:rPr lang="fi-FI" sz="1200" dirty="0"/>
              <a:t>Tutkimuksen aihe ja tavoite</a:t>
            </a:r>
          </a:p>
          <a:p>
            <a:pPr lvl="0"/>
            <a:r>
              <a:rPr lang="fi-FI" sz="1200" dirty="0"/>
              <a:t>Aineistonkeruun toteuttaminen</a:t>
            </a:r>
          </a:p>
          <a:p>
            <a:pPr lvl="0"/>
            <a:r>
              <a:rPr lang="fi-FI" sz="1200" dirty="0"/>
              <a:t>Osallistumisen vapaaehtoisuus</a:t>
            </a:r>
          </a:p>
          <a:p>
            <a:pPr marL="0" lvl="0" indent="0">
              <a:buNone/>
            </a:pPr>
            <a:r>
              <a:rPr lang="fi-FI" sz="1200" dirty="0"/>
              <a:t>……………………………………</a:t>
            </a:r>
          </a:p>
          <a:p>
            <a:r>
              <a:rPr lang="fi-FI" sz="1200" dirty="0"/>
              <a:t>Kuka tietoja käsittelee? (tutkimuksen rekisterinpitäjä/yhteisrekisterinpitäjä)</a:t>
            </a:r>
          </a:p>
          <a:p>
            <a:r>
              <a:rPr lang="fi-FI" sz="1200" dirty="0"/>
              <a:t>Mitä tietoja kerätään? (tutkittavasta kerättävät tietotyypit)</a:t>
            </a:r>
          </a:p>
          <a:p>
            <a:r>
              <a:rPr lang="fi-FI" sz="1200" dirty="0"/>
              <a:t>Kerätäänkö tietoja muualta; mitä tietoja ja mistä, millä perusteella? (esim. viranomaisrekisterit)</a:t>
            </a:r>
          </a:p>
          <a:p>
            <a:r>
              <a:rPr lang="fi-FI" sz="1200" dirty="0"/>
              <a:t>Mitä käyttötarkoitusta varten ja millä käsittelyn oikeusperusteella? (yksilöity tutkimus/suostumus tai joku muu)</a:t>
            </a:r>
          </a:p>
          <a:p>
            <a:r>
              <a:rPr lang="fi-FI" sz="1200" dirty="0"/>
              <a:t>Tieto oikeudesta peruuttaa suostumus milloin tahansa </a:t>
            </a:r>
          </a:p>
          <a:p>
            <a:r>
              <a:rPr lang="fi-FI" sz="1200" dirty="0"/>
              <a:t>Luovutetaanko tietoja tutkimusryhmän ulkopuolelle? (kenelle, mitä tietoja ja mitä tarkoitusta varten) </a:t>
            </a:r>
            <a:r>
              <a:rPr lang="fi-FI" sz="1200" dirty="0" err="1"/>
              <a:t>huom</a:t>
            </a:r>
            <a:r>
              <a:rPr lang="fi-FI" sz="1200" dirty="0"/>
              <a:t>! Myös henkilötietojen käsittelijät!</a:t>
            </a:r>
          </a:p>
          <a:p>
            <a:r>
              <a:rPr lang="fi-FI" sz="1200" dirty="0"/>
              <a:t>Siirretäänkö tietoja kolmanteen maahan?</a:t>
            </a:r>
          </a:p>
          <a:p>
            <a:r>
              <a:rPr lang="fi-FI" sz="1200" dirty="0"/>
              <a:t>Tutkimuksen kesto? (kuinka kauan kerättyjä tietoja käsitellään)</a:t>
            </a:r>
          </a:p>
          <a:p>
            <a:r>
              <a:rPr lang="fi-FI" sz="1200" dirty="0"/>
              <a:t>Mitä tutkimusrekisterille tapahtuu tutkimuksen jälkeen?</a:t>
            </a:r>
          </a:p>
          <a:p>
            <a:r>
              <a:rPr lang="fi-FI" sz="1200" dirty="0"/>
              <a:t>Tutkittavan oikeudet/ tietosuojavastaavan yhteystiedot/ oikeus tehdä valitus valvontaviranomaiselle</a:t>
            </a:r>
          </a:p>
          <a:p>
            <a:pPr marL="0" indent="0">
              <a:buNone/>
            </a:pPr>
            <a:r>
              <a:rPr lang="fi-FI" sz="1200" dirty="0"/>
              <a:t>        (17.4.2018 Anna Hänninen/Tietosuojavaltuutetun toimisto) 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94227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Anonyymi tieto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Tuleeko aineistosi avoimeen käyttöön? Vain </a:t>
            </a:r>
            <a:r>
              <a:rPr lang="fi-FI" dirty="0" err="1"/>
              <a:t>anonymisoitua</a:t>
            </a:r>
            <a:r>
              <a:rPr lang="fi-FI" dirty="0"/>
              <a:t> tietoa voidaan jakaa avoimeen käyttöön. </a:t>
            </a:r>
          </a:p>
          <a:p>
            <a:r>
              <a:rPr lang="fi-FI" dirty="0"/>
              <a:t>Anonyymi tieto tarkoittaa että tieto on tunnisteetonta. Tällöin henkilön tunnusomaiset piirteet koskevat samanlaisina useampaa henkilöä ja jos katsotaan, että henkilöä ei voida tunnistaa huomioiden kohtuullisesti toteutettavissa olevat toimenpiteet. </a:t>
            </a:r>
          </a:p>
          <a:p>
            <a:r>
              <a:rPr lang="fi-FI" dirty="0" err="1"/>
              <a:t>Anonymisointi</a:t>
            </a:r>
            <a:r>
              <a:rPr lang="fi-FI" dirty="0"/>
              <a:t> tarkoittaa niitä tapoja ja välineitä, joilla anonyymi tieto saavutetaan. </a:t>
            </a:r>
            <a:r>
              <a:rPr lang="fi-FI" dirty="0" err="1"/>
              <a:t>Anonymisointi</a:t>
            </a:r>
            <a:r>
              <a:rPr lang="fi-FI" dirty="0"/>
              <a:t> on peruuttamatonta tunnisteiden poistamista.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7538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Pseudonyymi tieto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Pseudonyymi tieto tarkoittaa, että henkilöä ei voi tunnistaa ilman erillään säilytettäviä lisätietoja. </a:t>
            </a:r>
          </a:p>
          <a:p>
            <a:r>
              <a:rPr lang="fi-FI" dirty="0"/>
              <a:t>Tutkimusaineiston tunnisteelliset tietosisällöt korvataan joko alkuperäisistä arvoista johdetuilla tai niistä riippumattomilla tiedoilla niin. </a:t>
            </a:r>
          </a:p>
          <a:p>
            <a:r>
              <a:rPr lang="fi-FI" dirty="0"/>
              <a:t>Pseudonyymistä aineistosta tulee anonyymiä kun erillään säilytettävät tunnistetiedot hävitetään. </a:t>
            </a:r>
          </a:p>
          <a:p>
            <a:r>
              <a:rPr lang="fi-FI" dirty="0"/>
              <a:t>Perehdy aiheeseen Tietoarkiston Aineistonhallinnan käsikirjan Tunnisteellisuus ja </a:t>
            </a:r>
            <a:r>
              <a:rPr lang="fi-FI" dirty="0" err="1"/>
              <a:t>anonymisointi</a:t>
            </a:r>
            <a:r>
              <a:rPr lang="fi-FI" dirty="0"/>
              <a:t> –luvun avulla. </a:t>
            </a:r>
          </a:p>
        </p:txBody>
      </p:sp>
    </p:spTree>
    <p:extLst>
      <p:ext uri="{BB962C8B-B14F-4D97-AF65-F5344CB8AC3E}">
        <p14:creationId xmlns:p14="http://schemas.microsoft.com/office/powerpoint/2010/main" val="201999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Aineiston säilyttäminen tunnisteellisena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Onko tunnisteiden säilyttämiselle tutkimuksellisia perusteita? Kärsiikö ilmiön tutkiminen nyt ja jatkossa, jos tunnisteet poistetaan? </a:t>
            </a:r>
          </a:p>
          <a:p>
            <a:r>
              <a:rPr lang="fi-FI" dirty="0"/>
              <a:t>Osa arkistoista ja pitkäaikaissäilytyksen palveluista edellyttää </a:t>
            </a:r>
            <a:r>
              <a:rPr lang="fi-FI" dirty="0" err="1"/>
              <a:t>anonymisointia</a:t>
            </a:r>
            <a:r>
              <a:rPr lang="fi-FI" dirty="0"/>
              <a:t>, osa ei. Tämän takia on tärkeää miettiä pitkäaikaissäilytyksen paikkaa jo alussa ja valmistautua </a:t>
            </a:r>
            <a:r>
              <a:rPr lang="fi-FI" dirty="0" err="1"/>
              <a:t>anonymisointiin</a:t>
            </a:r>
            <a:r>
              <a:rPr lang="fi-FI" dirty="0"/>
              <a:t>, jos palvelu edellyttää sitä. </a:t>
            </a:r>
          </a:p>
          <a:p>
            <a:r>
              <a:rPr lang="fi-FI" dirty="0"/>
              <a:t>Tietosuoja-asetus mahdollistaa arkistoille henkilötietojen käsittelyn, niiden kannalta </a:t>
            </a:r>
            <a:r>
              <a:rPr lang="fi-FI" dirty="0" err="1"/>
              <a:t>anonymisointi</a:t>
            </a:r>
            <a:r>
              <a:rPr lang="fi-FI" dirty="0"/>
              <a:t> ei ole pakko. </a:t>
            </a:r>
          </a:p>
          <a:p>
            <a:r>
              <a:rPr lang="fi-FI" dirty="0"/>
              <a:t>Kuvailutiedot voi avata, vaikka tutkimusaineiston käyttö olisikin rajoitettua. </a:t>
            </a:r>
          </a:p>
          <a:p>
            <a:r>
              <a:rPr lang="fi-FI" dirty="0"/>
              <a:t>Mitä teetkin, perustele valintasi. </a:t>
            </a:r>
          </a:p>
        </p:txBody>
      </p:sp>
    </p:spTree>
    <p:extLst>
      <p:ext uri="{BB962C8B-B14F-4D97-AF65-F5344CB8AC3E}">
        <p14:creationId xmlns:p14="http://schemas.microsoft.com/office/powerpoint/2010/main" val="3642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Aineiston säilyttäminen tunnisteellisena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Aineistot voivat olla joko kaikille täysin avoimia tai käyttö sallitaan vain tiettyyn tarkoitukseen (esim. tutkimukseen). </a:t>
            </a:r>
          </a:p>
          <a:p>
            <a:r>
              <a:rPr lang="fi-FI" dirty="0"/>
              <a:t>Aineistoissa saattaa olla joko erityisiä henkilötietoja, tai salassa pidettäviä tietoja tai liike-tai ammattisalaisuuksia. Vaikka aineisto olisi arkistoitu näitä tietoja sisältävänä, salassapitovelvoite sitoo myös tutkijaa.</a:t>
            </a:r>
          </a:p>
          <a:p>
            <a:r>
              <a:rPr lang="fi-FI" dirty="0"/>
              <a:t>Arkisto voi omissa säännöissään rajoittaa ja ohjata aineiston tunnisteiden käyttöä. </a:t>
            </a:r>
          </a:p>
          <a:p>
            <a:r>
              <a:rPr lang="fi-FI" dirty="0"/>
              <a:t>HUOM.! Tutkimuksesi päätyttyä et saa itse säilyttää tunnisteellista aineistoa! Jos et arkistoi sitä, se on tuhottava.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998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Pitkäaikaissäilytyksen paikan valinta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1" y="1275606"/>
            <a:ext cx="8136137" cy="3599607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Tieteenalakohtaiset ratkaisut. Minne kollegat ovat arkistoineet saman tyyppistä aineistoa? Millaisia heidän kokemuksensa ovat? Entä omasi, jos olet käyttänyt arkistoaineistoja?</a:t>
            </a:r>
          </a:p>
          <a:p>
            <a:r>
              <a:rPr lang="fi-FI" dirty="0"/>
              <a:t>Mitä rahoittaja edellyttää arkistoinnilta ja aineiston avaamiselta?</a:t>
            </a:r>
          </a:p>
          <a:p>
            <a:r>
              <a:rPr lang="fi-FI" dirty="0"/>
              <a:t>Minkä arkiston kokoelmapolitiikkaan tutkimusaineistosi osuu?</a:t>
            </a:r>
          </a:p>
          <a:p>
            <a:r>
              <a:rPr lang="fi-FI" dirty="0"/>
              <a:t>Toteuttaako arkisto avoimuutta ja uudelleenkäyttöä?</a:t>
            </a:r>
          </a:p>
          <a:p>
            <a:r>
              <a:rPr lang="fi-FI" dirty="0"/>
              <a:t>Miten tietoturvallinen paikka arkisto on? Miten se on huolehtinut tietosuoja-asetuksen vaatimusten toteuttamisen? </a:t>
            </a:r>
          </a:p>
          <a:p>
            <a:r>
              <a:rPr lang="fi-FI" dirty="0"/>
              <a:t>Miten jaat kuvailutiedot, tutkimusaineiston tai sen tulokset takaisin tutkittavillesi/yhteisölle? 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116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Pitkäaikaissäilytyksen paikan valinta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Tieteenalakohtaisia ohjeita</a:t>
            </a:r>
            <a:r>
              <a:rPr lang="fi-FI" dirty="0"/>
              <a:t>, TY</a:t>
            </a:r>
          </a:p>
          <a:p>
            <a:r>
              <a:rPr lang="fi-FI" dirty="0">
                <a:hlinkClick r:id="rId3"/>
              </a:rPr>
              <a:t>Minne voin tallentaa dataa</a:t>
            </a:r>
            <a:r>
              <a:rPr lang="fi-FI" dirty="0"/>
              <a:t>, TY</a:t>
            </a:r>
          </a:p>
          <a:p>
            <a:r>
              <a:rPr lang="fi-FI" dirty="0">
                <a:hlinkClick r:id="rId4"/>
              </a:rPr>
              <a:t>Suomalaisen Kirjallisuuden Seura</a:t>
            </a:r>
            <a:r>
              <a:rPr lang="fi-FI" dirty="0"/>
              <a:t> (SKS)</a:t>
            </a:r>
          </a:p>
          <a:p>
            <a:r>
              <a:rPr lang="fi-FI" dirty="0">
                <a:hlinkClick r:id="rId5"/>
              </a:rPr>
              <a:t>Svenska </a:t>
            </a:r>
            <a:r>
              <a:rPr lang="fi-FI" dirty="0" err="1">
                <a:hlinkClick r:id="rId5"/>
              </a:rPr>
              <a:t>litteratursällskapet</a:t>
            </a:r>
            <a:r>
              <a:rPr lang="fi-FI" dirty="0">
                <a:hlinkClick r:id="rId5"/>
              </a:rPr>
              <a:t> i Finland </a:t>
            </a:r>
            <a:r>
              <a:rPr lang="fi-FI" dirty="0"/>
              <a:t>(SLS)</a:t>
            </a:r>
          </a:p>
          <a:p>
            <a:r>
              <a:rPr lang="fi-FI" dirty="0">
                <a:hlinkClick r:id="rId6"/>
              </a:rPr>
              <a:t>Tietoarkisto</a:t>
            </a:r>
            <a:endParaRPr lang="fi-FI" dirty="0"/>
          </a:p>
          <a:p>
            <a:r>
              <a:rPr lang="fi-FI" dirty="0">
                <a:hlinkClick r:id="rId7"/>
              </a:rPr>
              <a:t>Yksityiset keskusarkistot </a:t>
            </a:r>
            <a:endParaRPr lang="fi-FI" dirty="0"/>
          </a:p>
          <a:p>
            <a:r>
              <a:rPr lang="fi-FI" dirty="0">
                <a:hlinkClick r:id="rId8"/>
              </a:rPr>
              <a:t>Agricola, Suomen humanistiverkko, lista arkistoista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731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Tutkimusaineiston arkistointi ja tiede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Tutkimusaineistojen arkistointi mahdollistaa: </a:t>
            </a:r>
          </a:p>
          <a:p>
            <a:r>
              <a:rPr lang="fi-FI" dirty="0"/>
              <a:t>Sen tarkistamisen, että tutkimuksen analyysi, tulkinnat ja tulokset perustuvat tutkimusaineistoon. </a:t>
            </a:r>
          </a:p>
          <a:p>
            <a:r>
              <a:rPr lang="fi-FI" dirty="0"/>
              <a:t>Aineistoviittausten tarkistamisen</a:t>
            </a:r>
          </a:p>
          <a:p>
            <a:r>
              <a:rPr lang="fi-FI" dirty="0"/>
              <a:t>Uusien tutkimusongelmien, näkökulmien ja tulosten syntymisen</a:t>
            </a:r>
          </a:p>
          <a:p>
            <a:r>
              <a:rPr lang="fi-FI" dirty="0"/>
              <a:t>Uusien tutkimusmenetelmien kehittämisen</a:t>
            </a:r>
          </a:p>
          <a:p>
            <a:r>
              <a:rPr lang="fi-FI" dirty="0"/>
              <a:t>Ajallisen ja paikallisen vertailun</a:t>
            </a:r>
          </a:p>
          <a:p>
            <a:r>
              <a:rPr lang="fi-FI" dirty="0"/>
              <a:t>Aineistojen jatkokäyttö on taloudellista ja säästää aikaa</a:t>
            </a:r>
          </a:p>
          <a:p>
            <a:r>
              <a:rPr lang="fi-FI" dirty="0"/>
              <a:t>Pieniin väestöryhmiin kohdistuvan tutkimuspaineen vähentämisen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6384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Arkistot säilyttävät muistia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545" y="1275606"/>
            <a:ext cx="8208144" cy="3599607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Arkistoihin tallennetaan ja niissä säilytetään yksilöiden, yhteisöjen ja yhteiskuntien muistia.</a:t>
            </a:r>
          </a:p>
          <a:p>
            <a:r>
              <a:rPr lang="fi-FI" dirty="0"/>
              <a:t>Asiakirjatiedolla on todistusvoima ja sitä tarvitaan hallinnon, oikeuksien ja velvollisuuksien todentamiseen.</a:t>
            </a:r>
          </a:p>
          <a:p>
            <a:r>
              <a:rPr lang="fi-FI" dirty="0"/>
              <a:t>Arkistot  ylläpitävät yhteyttä menneeseen, auttavat ymmärtämään tapahtumien syitä ja seurauksia sekä vieraita tapoja, käsityksiä ja kokemuksia.</a:t>
            </a:r>
          </a:p>
          <a:p>
            <a:r>
              <a:rPr lang="fi-FI" dirty="0"/>
              <a:t>Arkistot eivät ole objektiivisia, vaan niiden aineistot karttuvat valintojen myötä. </a:t>
            </a:r>
          </a:p>
          <a:p>
            <a:r>
              <a:rPr lang="fi-FI" dirty="0"/>
              <a:t>Tutkimusaineiston arkistoinnilla ja </a:t>
            </a:r>
            <a:r>
              <a:rPr lang="fi-FI" dirty="0" err="1"/>
              <a:t>jatkokäytön</a:t>
            </a:r>
            <a:r>
              <a:rPr lang="fi-FI" dirty="0"/>
              <a:t> mahdollistamisella on merkitystä nyt ja tulevaisuudessa. </a:t>
            </a:r>
          </a:p>
        </p:txBody>
      </p:sp>
    </p:spTree>
    <p:extLst>
      <p:ext uri="{BB962C8B-B14F-4D97-AF65-F5344CB8AC3E}">
        <p14:creationId xmlns:p14="http://schemas.microsoft.com/office/powerpoint/2010/main" val="2044664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Lähteitä ja lisätietoja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545" y="1131590"/>
            <a:ext cx="8208144" cy="3743623"/>
          </a:xfrm>
        </p:spPr>
        <p:txBody>
          <a:bodyPr>
            <a:normAutofit lnSpcReduction="10000"/>
          </a:bodyPr>
          <a:lstStyle/>
          <a:p>
            <a:r>
              <a:rPr lang="fi-FI" dirty="0">
                <a:hlinkClick r:id="rId2"/>
              </a:rPr>
              <a:t>https://www.fsd.uta.fi/aineistonhallinta/fi/</a:t>
            </a:r>
            <a:endParaRPr lang="fi-FI" dirty="0"/>
          </a:p>
          <a:p>
            <a:r>
              <a:rPr lang="fi-FI" dirty="0">
                <a:hlinkClick r:id="rId3"/>
              </a:rPr>
              <a:t>https://tietosuoja.fi/etusivu</a:t>
            </a:r>
            <a:endParaRPr lang="fi-FI" dirty="0"/>
          </a:p>
          <a:p>
            <a:r>
              <a:rPr lang="fi-FI" dirty="0">
                <a:hlinkClick r:id="rId4"/>
              </a:rPr>
              <a:t>https://avointiede.fi/fi/datan-avoimuus</a:t>
            </a:r>
            <a:endParaRPr lang="fi-FI" dirty="0"/>
          </a:p>
          <a:p>
            <a:r>
              <a:rPr lang="fi-FI" dirty="0">
                <a:hlinkClick r:id="rId5"/>
              </a:rPr>
              <a:t>https://utuguides.fi/tutkimusdata/etusivu</a:t>
            </a:r>
            <a:endParaRPr lang="fi-FI" dirty="0"/>
          </a:p>
          <a:p>
            <a:r>
              <a:rPr lang="fi-FI" dirty="0">
                <a:hlinkClick r:id="rId6"/>
              </a:rPr>
              <a:t>https://intranet.utu.fi/index/tietosuoja/Sivut/default.aspx</a:t>
            </a:r>
            <a:endParaRPr lang="fi-FI" dirty="0"/>
          </a:p>
          <a:p>
            <a:r>
              <a:rPr lang="fi-FI" dirty="0">
                <a:hlinkClick r:id="rId7"/>
              </a:rPr>
              <a:t>https://www.vastuullinentiede.fi/fi</a:t>
            </a:r>
            <a:endParaRPr lang="fi-FI" dirty="0"/>
          </a:p>
          <a:p>
            <a:r>
              <a:rPr lang="fi-FI" dirty="0">
                <a:hlinkClick r:id="rId8"/>
              </a:rPr>
              <a:t>https://www.digime.fi/digitaalinen-kulttuuriperintomme/</a:t>
            </a:r>
            <a:endParaRPr lang="fi-FI" dirty="0"/>
          </a:p>
          <a:p>
            <a:r>
              <a:rPr lang="fi-FI" dirty="0">
                <a:hlinkClick r:id="rId9"/>
              </a:rPr>
              <a:t>https://www.fairdata.fi/miksi-fairdata/datanhallinnan-muistilista/</a:t>
            </a:r>
            <a:endParaRPr lang="fi-FI" dirty="0"/>
          </a:p>
          <a:p>
            <a:r>
              <a:rPr lang="fi-FI" dirty="0">
                <a:hlinkClick r:id="rId10"/>
              </a:rPr>
              <a:t>https://agricolaverkko.fi/lahteille/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350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059583"/>
            <a:ext cx="4508336" cy="29293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408391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Kuva: http://www.fsd.uta.fi/aineistonhallinta/fi/miksi-aineistonhallintaa-ja-jatkokayttoa.html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41151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Tutkimusaineiston elinkaari </a:t>
            </a:r>
          </a:p>
        </p:txBody>
      </p:sp>
    </p:spTree>
    <p:extLst>
      <p:ext uri="{BB962C8B-B14F-4D97-AF65-F5344CB8AC3E}">
        <p14:creationId xmlns:p14="http://schemas.microsoft.com/office/powerpoint/2010/main" val="1314900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Lähteitä ja lisätietoja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https://musiikkiarkisto.fi/kam/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(KAM-juridiikkaryhmä)</a:t>
            </a:r>
          </a:p>
          <a:p>
            <a:r>
              <a:rPr lang="fi-FI" dirty="0">
                <a:hlinkClick r:id="rId3"/>
              </a:rPr>
              <a:t>https://www.arkisto.fi/</a:t>
            </a:r>
            <a:endParaRPr lang="fi-FI" dirty="0"/>
          </a:p>
          <a:p>
            <a:r>
              <a:rPr lang="fi-FI" dirty="0">
                <a:hlinkClick r:id="rId4"/>
              </a:rPr>
              <a:t>https://www.tenk.fi/</a:t>
            </a:r>
            <a:endParaRPr lang="fi-FI" dirty="0"/>
          </a:p>
          <a:p>
            <a:r>
              <a:rPr lang="fi-FI" u="sng" dirty="0">
                <a:hlinkClick r:id="rId5"/>
              </a:rPr>
              <a:t>https://journal.fi/elore/article/view/77216/38473</a:t>
            </a:r>
            <a:endParaRPr lang="fi-FI" u="sng" dirty="0"/>
          </a:p>
          <a:p>
            <a:r>
              <a:rPr lang="fi-FI" u="sng" dirty="0">
                <a:hlinkClick r:id="rId6"/>
              </a:rPr>
              <a:t>https://journal.fi/tt/article/view/79947/40681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045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Aineistonhallinnan suunnittelu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Mieti aineiston ja/tai sen  kuvailutietojen avaaminen ja jakaminen jo tutkimusta suunnitellessasi. Näin osaat varautua esim. tutkittavien informointiin. Kun etsit pitkäaikaissäilytyksen palvelua/arkistoa, mieti:</a:t>
            </a:r>
          </a:p>
          <a:p>
            <a:r>
              <a:rPr lang="fi-FI" dirty="0"/>
              <a:t>Kuka omistaa tutkimusaineiston? </a:t>
            </a:r>
          </a:p>
          <a:p>
            <a:r>
              <a:rPr lang="fi-FI" dirty="0"/>
              <a:t>Millaista aineistoa tutkimuksesi tuottaa? Missä muodossa aineistosi tulee olemaan? Miten se tallennetaan? </a:t>
            </a:r>
          </a:p>
          <a:p>
            <a:r>
              <a:rPr lang="fi-FI" dirty="0"/>
              <a:t>Tuleeko aineistossasi olemaan henkilötietoja? Miten käsittelet ne?</a:t>
            </a:r>
          </a:p>
          <a:p>
            <a:r>
              <a:rPr lang="fi-FI" dirty="0"/>
              <a:t>Vastaako tutkimusaineistosi kysymyksiisi ja tarjoaako se hedelmällisen jatkokäytön anonyyminä vai tunnisteellisena? 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602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Tiedätkö oikeudet?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2200" dirty="0"/>
              <a:t>Kuka omistaa tutkimusaineiston? Voitko itse  päättää aineistonhallinnasta? Jos et tiedä tai jos hankkeessa ei ole asiaa päätetty, käytä apuna tarvittaessa tutkimuksen juridisia tukipalveluja, Turun yliopistossa kehittämispalveluiden lakiasiat-yksikköä.</a:t>
            </a:r>
          </a:p>
          <a:p>
            <a:r>
              <a:rPr lang="fi-FI" sz="2200" dirty="0"/>
              <a:t>Onko aineistossa mukana muiden tuottamaa aineistoa, esim. luovutettuja valokuvia? Muista tekijänoikeudet.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177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Millaista aineistoa tutkimuksesi tuottaa?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i-FI" dirty="0"/>
              <a:t>Tekstejä</a:t>
            </a:r>
          </a:p>
          <a:p>
            <a:pPr lvl="0"/>
            <a:r>
              <a:rPr lang="fi-FI" dirty="0"/>
              <a:t>Puhetallenteita </a:t>
            </a:r>
          </a:p>
          <a:p>
            <a:pPr lvl="0"/>
            <a:r>
              <a:rPr lang="fi-FI" dirty="0"/>
              <a:t>Muita äänitallenteita</a:t>
            </a:r>
          </a:p>
          <a:p>
            <a:pPr lvl="0"/>
            <a:r>
              <a:rPr lang="fi-FI" dirty="0"/>
              <a:t>Valokuvia</a:t>
            </a:r>
          </a:p>
          <a:p>
            <a:pPr lvl="0"/>
            <a:r>
              <a:rPr lang="fi-FI" dirty="0"/>
              <a:t>Videotallenteita </a:t>
            </a:r>
          </a:p>
          <a:p>
            <a:pPr lvl="0"/>
            <a:r>
              <a:rPr lang="fi-FI" dirty="0"/>
              <a:t>Taulukoita </a:t>
            </a:r>
          </a:p>
          <a:p>
            <a:pPr lvl="0"/>
            <a:r>
              <a:rPr lang="fi-FI" dirty="0"/>
              <a:t>Mittaustuloksia</a:t>
            </a:r>
          </a:p>
          <a:p>
            <a:pPr lvl="0"/>
            <a:r>
              <a:rPr lang="fi-FI" dirty="0"/>
              <a:t>Esineitä</a:t>
            </a:r>
          </a:p>
          <a:p>
            <a:pPr lvl="0"/>
            <a:r>
              <a:rPr lang="fi-FI" dirty="0"/>
              <a:t>Mitä muuta?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401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929"/>
            <a:ext cx="8218488" cy="857250"/>
          </a:xfrm>
        </p:spPr>
        <p:txBody>
          <a:bodyPr/>
          <a:lstStyle/>
          <a:p>
            <a:r>
              <a:rPr lang="fi-FI" dirty="0"/>
              <a:t>Käsitteletkö aineistossasi henkilötietoja?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987574"/>
            <a:ext cx="8208144" cy="3816424"/>
          </a:xfrm>
        </p:spPr>
        <p:txBody>
          <a:bodyPr>
            <a:noAutofit/>
          </a:bodyPr>
          <a:lstStyle/>
          <a:p>
            <a:r>
              <a:rPr lang="fi-FI" sz="2000" dirty="0"/>
              <a:t>EU:n tietosuoja-asetus ja sitä täsmentävä tietosuojalaki suojaavat henkilöä, jota tieto koskee: hänen henkilötietojensa keruuta ja käyttöä, hänen yksityisyyttään, perusoikeuksiaan ja –vapauksiaan.</a:t>
            </a:r>
          </a:p>
          <a:p>
            <a:r>
              <a:rPr lang="fi-FI" sz="2000" dirty="0"/>
              <a:t>Henkilötiedoilla tarkoitetaan kaikkia tunnistettuun tai tunnistettavissa olevaan luonnolliseen henkilöön liittyviä tietoja. </a:t>
            </a:r>
          </a:p>
          <a:p>
            <a:r>
              <a:rPr lang="fi-FI" sz="2000" dirty="0"/>
              <a:t>Tunnistaminen voidaan tehdä yhden tai useamman henkilölle tunnusomaisen fyysisen, psyykkisen, taloudellisen, kulttuurisen tai sosiaalisen tekijän perusteella.</a:t>
            </a:r>
          </a:p>
          <a:p>
            <a:r>
              <a:rPr lang="fi-FI" sz="2000" dirty="0"/>
              <a:t>Suoria tunnisteita ovat henkilön koko nimi, henkilötunnus, henkilönimen mukainen sähköpostiosoite ja biometriset tunnisteet.</a:t>
            </a:r>
          </a:p>
          <a:p>
            <a:r>
              <a:rPr lang="fi-FI" sz="2000" dirty="0"/>
              <a:t>Epäsuoria ovat esim. puhelinnumero, harvinainen sairaus, sukupuoli, ikä, siviilisääty, kieli, kansallisuus, etninen tausta, ja työpaikka. </a:t>
            </a:r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37903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Henkilötietojen käsittely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Henkilötietojen käsittelyllä tarkoitetaan toimintoja, joita kohdistetaan henkilötietoihin tai henkilötietoja sisältäviin tietojoukkoihin joko automaattista tietojenkäsittelyä käyttäen tai manuaalisesti. </a:t>
            </a:r>
          </a:p>
          <a:p>
            <a:r>
              <a:rPr lang="fi-FI" dirty="0"/>
              <a:t>Käsittelyä ovat kerääminen, tallentaminen, muuttaminen, katselu, luovuttaminen, yhdistäminen, säilyttäminen, poistaminen, tuhoaminen.</a:t>
            </a:r>
          </a:p>
          <a:p>
            <a:r>
              <a:rPr lang="fi-FI" dirty="0"/>
              <a:t>Rekisterinpitäjä on luonnollinen henkilö tai organisaatio, joka määrittelee henkilötietojen käsittelyn tarkoitukset ja keinot.</a:t>
            </a:r>
          </a:p>
          <a:p>
            <a:r>
              <a:rPr lang="fi-FI" dirty="0"/>
              <a:t>Rekisteröity on tunnistettavissa oleva luonnollinen henkilö, jonka henkilötietoja käsitellään.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115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Erityiset henkilötietoryhmät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43272"/>
            <a:ext cx="8208144" cy="37327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>Erityisistä henkilötietoryhmistä ilmenee henkilön</a:t>
            </a:r>
          </a:p>
          <a:p>
            <a:r>
              <a:rPr lang="fi-FI" dirty="0"/>
              <a:t>rotu tai etninen alkuperä</a:t>
            </a:r>
          </a:p>
          <a:p>
            <a:r>
              <a:rPr lang="fi-FI" dirty="0"/>
              <a:t>poliittisia mielipiteitä</a:t>
            </a:r>
          </a:p>
          <a:p>
            <a:r>
              <a:rPr lang="fi-FI" dirty="0"/>
              <a:t>uskonnollinen tai filosofinen vakaumus</a:t>
            </a:r>
          </a:p>
          <a:p>
            <a:r>
              <a:rPr lang="fi-FI" dirty="0"/>
              <a:t>ammattiliiton jäsenyys</a:t>
            </a:r>
          </a:p>
          <a:p>
            <a:r>
              <a:rPr lang="fi-FI" dirty="0"/>
              <a:t>terveyttä koskevia tietoja</a:t>
            </a:r>
          </a:p>
          <a:p>
            <a:r>
              <a:rPr lang="fi-FI" dirty="0"/>
              <a:t>seksuaalinen suuntautuminen tai käyttäytyminen</a:t>
            </a:r>
          </a:p>
          <a:p>
            <a:r>
              <a:rPr lang="fi-FI" dirty="0"/>
              <a:t>geneettisiä ja biometrisia tietoja henkilön tunnistamista varten.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Näitä tietoja on suojeltava erityisen tarkasti, koska niiden käsittely voi aiheuttaa huomattavia riskejä henkilön perusoikeuksille ja –vapauksille. Tietojen käsittely edellyttää tutkittavan nimenomaista suostumusta, tai vetoamista sopivaan poikkeusperiaatteeseen, </a:t>
            </a:r>
          </a:p>
        </p:txBody>
      </p:sp>
    </p:spTree>
    <p:extLst>
      <p:ext uri="{BB962C8B-B14F-4D97-AF65-F5344CB8AC3E}">
        <p14:creationId xmlns:p14="http://schemas.microsoft.com/office/powerpoint/2010/main" val="99433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Henkilötietojen käsittely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Tunnisteellisia aineistoja saa käyttää tieteelliseen tutkimukseen silloin, kun se on tarkoituksenmukaista, suunniteltua, asiallisesti perusteltua ja tietojen käsittelyyn on laillinen käsittelyperuste.</a:t>
            </a:r>
          </a:p>
          <a:p>
            <a:r>
              <a:rPr lang="fi-FI" dirty="0"/>
              <a:t>Laillinen käsittelyperuste voi olla yleisen edun mukainen tutkimus tai arkistointi, tai tutkittavan suostumus.</a:t>
            </a:r>
          </a:p>
          <a:p>
            <a:r>
              <a:rPr lang="fi-FI" dirty="0"/>
              <a:t>Tietosuoja-asetus kieltää tarpeettomien henkilötietojen keräämisen.</a:t>
            </a:r>
          </a:p>
          <a:p>
            <a:r>
              <a:rPr lang="fi-FI" dirty="0"/>
              <a:t>Tietosuoja-asetus ei koske kuolleiden henkilöiden henkilötietojen käsittelyä.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3484224"/>
      </p:ext>
    </p:extLst>
  </p:cSld>
  <p:clrMapOvr>
    <a:masterClrMapping/>
  </p:clrMapOvr>
</p:sld>
</file>

<file path=ppt/theme/theme1.xml><?xml version="1.0" encoding="utf-8"?>
<a:theme xmlns:a="http://schemas.openxmlformats.org/drawingml/2006/main" name="utu-laajakuva-cc-lisenssi">
  <a:themeElements>
    <a:clrScheme name="UTU">
      <a:dk1>
        <a:sysClr val="windowText" lastClr="000000"/>
      </a:dk1>
      <a:lt1>
        <a:sysClr val="window" lastClr="FFFFFF"/>
      </a:lt1>
      <a:dk2>
        <a:srgbClr val="1F497D"/>
      </a:dk2>
      <a:lt2>
        <a:srgbClr val="78C8D2"/>
      </a:lt2>
      <a:accent1>
        <a:srgbClr val="1437A5"/>
      </a:accent1>
      <a:accent2>
        <a:srgbClr val="00A5EB"/>
      </a:accent2>
      <a:accent3>
        <a:srgbClr val="14AA3C"/>
      </a:accent3>
      <a:accent4>
        <a:srgbClr val="A0D71E"/>
      </a:accent4>
      <a:accent5>
        <a:srgbClr val="A50082"/>
      </a:accent5>
      <a:accent6>
        <a:srgbClr val="F07D00"/>
      </a:accent6>
      <a:hlink>
        <a:srgbClr val="000000"/>
      </a:hlink>
      <a:folHlink>
        <a:srgbClr val="000000"/>
      </a:folHlink>
    </a:clrScheme>
    <a:fontScheme name="UTU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u-pohja-cc-lisenssi.potx" id="{8CC0B6B7-692F-4E0C-BD2C-C5553562431C}" vid="{E3B8CD6B-2675-4030-AB42-B21296BDE4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utu-free-to-share-adapt-CC-by-4.0</Template>
  <TotalTime>261</TotalTime>
  <Words>1166</Words>
  <Application>Microsoft Office PowerPoint</Application>
  <PresentationFormat>On-screen Show (16:9)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Narrow</vt:lpstr>
      <vt:lpstr>Calibri</vt:lpstr>
      <vt:lpstr>utu-laajakuva-cc-lisenssi</vt:lpstr>
      <vt:lpstr>Laadullisen aineiston elinkaaren hallinta </vt:lpstr>
      <vt:lpstr>PowerPoint Presentation</vt:lpstr>
      <vt:lpstr>Aineistonhallinnan suunnittelu</vt:lpstr>
      <vt:lpstr>Tiedätkö oikeudet?</vt:lpstr>
      <vt:lpstr>Millaista aineistoa tutkimuksesi tuottaa?</vt:lpstr>
      <vt:lpstr>Käsitteletkö aineistossasi henkilötietoja?</vt:lpstr>
      <vt:lpstr>Henkilötietojen käsittely</vt:lpstr>
      <vt:lpstr>Erityiset henkilötietoryhmät </vt:lpstr>
      <vt:lpstr>Henkilötietojen käsittely </vt:lpstr>
      <vt:lpstr>Tutkittavien informointi </vt:lpstr>
      <vt:lpstr>Anonyymi tieto</vt:lpstr>
      <vt:lpstr>Pseudonyymi tieto</vt:lpstr>
      <vt:lpstr>Aineiston säilyttäminen tunnisteellisena</vt:lpstr>
      <vt:lpstr>Aineiston säilyttäminen tunnisteellisena </vt:lpstr>
      <vt:lpstr>Pitkäaikaissäilytyksen paikan valinta </vt:lpstr>
      <vt:lpstr>Pitkäaikaissäilytyksen paikan valinta </vt:lpstr>
      <vt:lpstr>Tutkimusaineiston arkistointi ja tiede</vt:lpstr>
      <vt:lpstr>Arkistot säilyttävät muistia </vt:lpstr>
      <vt:lpstr>Lähteitä ja lisätietoja</vt:lpstr>
      <vt:lpstr>Lähteitä ja lisätietoja</vt:lpstr>
    </vt:vector>
  </TitlesOfParts>
  <Company>University of Turku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Laadullisen aineiston elinkaaren hallinta</dc:title>
  <dc:subject>Huom. CC-lisenssi: vapaasti esitettävä, jaettava ja kopioitava</dc:subject>
  <dc:creator>Kirsi Hänninen</dc:creator>
  <cp:keywords>cc-lisenssi</cp:keywords>
  <cp:lastModifiedBy>Anne-Marie Tuikka</cp:lastModifiedBy>
  <cp:revision>35</cp:revision>
  <cp:lastPrinted>2019-05-09T22:14:38Z</cp:lastPrinted>
  <dcterms:created xsi:type="dcterms:W3CDTF">2019-05-09T18:07:54Z</dcterms:created>
  <dcterms:modified xsi:type="dcterms:W3CDTF">2019-05-13T07:35:43Z</dcterms:modified>
</cp:coreProperties>
</file>